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62" r:id="rId4"/>
    <p:sldId id="260" r:id="rId5"/>
    <p:sldId id="259" r:id="rId6"/>
    <p:sldId id="263" r:id="rId7"/>
    <p:sldId id="264" r:id="rId8"/>
    <p:sldId id="271" r:id="rId9"/>
    <p:sldId id="266" r:id="rId10"/>
    <p:sldId id="267" r:id="rId11"/>
    <p:sldId id="268" r:id="rId12"/>
    <p:sldId id="269" r:id="rId13"/>
    <p:sldId id="270" r:id="rId14"/>
    <p:sldId id="261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735710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369454" y="2281382"/>
            <a:ext cx="11677543" cy="559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SzPts val="3600"/>
            </a:pPr>
            <a:r>
              <a:rPr lang="ru-RU" sz="3600" b="1" dirty="0">
                <a:latin typeface="Times New Roman"/>
                <a:ea typeface="Times New Roman"/>
                <a:cs typeface="Times New Roman"/>
                <a:sym typeface="Times New Roman"/>
              </a:rPr>
              <a:t>«ТЕМА»</a:t>
            </a:r>
            <a:endParaRPr sz="36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3048000" y="2870862"/>
            <a:ext cx="9144000" cy="3798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ru-RU"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000" dirty="0">
                <a:latin typeface="Times New Roman"/>
                <a:ea typeface="Times New Roman"/>
                <a:cs typeface="Times New Roman"/>
                <a:sym typeface="Times New Roman"/>
              </a:rPr>
              <a:t>                    С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пециальность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ru-RU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ru-RU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b="1" dirty="0" err="1">
                <a:latin typeface="Times New Roman"/>
                <a:ea typeface="Times New Roman"/>
                <a:cs typeface="Times New Roman"/>
                <a:sym typeface="Times New Roman"/>
              </a:rPr>
              <a:t>Исполнитель</a:t>
            </a: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000" dirty="0">
              <a:solidFill>
                <a:srgbClr val="FF0000"/>
              </a:solidFill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Научный</a:t>
            </a:r>
            <a:r>
              <a:rPr lang="en-US" sz="20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руководитель</a:t>
            </a:r>
            <a:r>
              <a:rPr lang="en-US" sz="20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ru-RU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1800" dirty="0"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роки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выполнения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1800" dirty="0" smtClean="0">
                <a:latin typeface="Times New Roman"/>
                <a:ea typeface="Times New Roman"/>
                <a:cs typeface="Times New Roman"/>
                <a:sym typeface="Times New Roman"/>
              </a:rPr>
              <a:t>г</a:t>
            </a:r>
            <a:r>
              <a:rPr lang="ru-RU" sz="1800" dirty="0">
                <a:latin typeface="Times New Roman"/>
                <a:ea typeface="Times New Roman"/>
                <a:cs typeface="Times New Roman"/>
                <a:sym typeface="Times New Roman"/>
              </a:rPr>
              <a:t>г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47782" y="314037"/>
            <a:ext cx="119518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Государственное бюджетное учреждение</a:t>
            </a:r>
          </a:p>
          <a:p>
            <a:pPr algn="ctr"/>
            <a:r>
              <a:rPr lang="ru-RU" dirty="0"/>
              <a:t> здравоохранения города Москвы</a:t>
            </a:r>
          </a:p>
          <a:p>
            <a:pPr algn="ctr"/>
            <a:r>
              <a:rPr lang="ru-RU" dirty="0"/>
              <a:t>«Научно-практический центр детской психоневрологии</a:t>
            </a:r>
          </a:p>
          <a:p>
            <a:pPr algn="ctr"/>
            <a:r>
              <a:rPr lang="ru-RU" dirty="0"/>
              <a:t>Департамента здравоохранения города Москвы»</a:t>
            </a:r>
          </a:p>
          <a:p>
            <a:pPr algn="ctr"/>
            <a:r>
              <a:rPr lang="ru-RU" dirty="0"/>
              <a:t>(ГБУЗ «НПЦ ДП ДЗМ</a:t>
            </a:r>
            <a:r>
              <a:rPr lang="ru-RU" dirty="0" smtClean="0"/>
              <a:t>»)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C7FC7C7-083D-766F-A7BB-3035BF6AB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78637"/>
            <a:ext cx="10515600" cy="745046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Риск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F224F808-F0F2-CA0F-5A3F-F61C7DA0C0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199" y="90047"/>
            <a:ext cx="10979989" cy="1255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риски для пациента в процессе Исследования, предупреждение их реализации и коррекция последствий развития.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4B784FDB-02E6-5BA3-19BD-6629F5E80A6A}"/>
              </a:ext>
            </a:extLst>
          </p:cNvPr>
          <p:cNvSpPr txBox="1">
            <a:spLocks/>
          </p:cNvSpPr>
          <p:nvPr/>
        </p:nvSpPr>
        <p:spPr>
          <a:xfrm>
            <a:off x="838199" y="3211577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Угроза жизни и здоровью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="" xmlns:a16="http://schemas.microsoft.com/office/drawing/2014/main" id="{DE84D3C1-E8E9-A7BF-71CD-DC8F13A54211}"/>
              </a:ext>
            </a:extLst>
          </p:cNvPr>
          <p:cNvSpPr txBox="1">
            <a:spLocks/>
          </p:cNvSpPr>
          <p:nvPr/>
        </p:nvSpPr>
        <p:spPr>
          <a:xfrm>
            <a:off x="838199" y="4023526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Методы коррекции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="" xmlns:a16="http://schemas.microsoft.com/office/drawing/2014/main" id="{385C82FC-3EDE-C581-7A3F-45441D7D63B3}"/>
              </a:ext>
            </a:extLst>
          </p:cNvPr>
          <p:cNvSpPr txBox="1">
            <a:spLocks/>
          </p:cNvSpPr>
          <p:nvPr/>
        </p:nvSpPr>
        <p:spPr>
          <a:xfrm>
            <a:off x="838199" y="4729224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Наличие всего необходимого для коррекции в НПЦ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="" xmlns:a16="http://schemas.microsoft.com/office/drawing/2014/main" id="{6B8E6265-9401-A714-67BB-6B76254A6FF6}"/>
              </a:ext>
            </a:extLst>
          </p:cNvPr>
          <p:cNvSpPr txBox="1">
            <a:spLocks/>
          </p:cNvSpPr>
          <p:nvPr/>
        </p:nvSpPr>
        <p:spPr>
          <a:xfrm>
            <a:off x="838199" y="5546458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Форма гарантии для пациента</a:t>
            </a:r>
          </a:p>
        </p:txBody>
      </p: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9F62659A-2FA5-BC99-3787-8E289C5A544D}"/>
              </a:ext>
            </a:extLst>
          </p:cNvPr>
          <p:cNvSpPr txBox="1">
            <a:spLocks/>
          </p:cNvSpPr>
          <p:nvPr/>
        </p:nvSpPr>
        <p:spPr>
          <a:xfrm>
            <a:off x="838199" y="2505879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Вероятность 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2508347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C7FC7C7-083D-766F-A7BB-3035BF6AB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78637"/>
            <a:ext cx="10515600" cy="745046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Риск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F224F808-F0F2-CA0F-5A3F-F61C7DA0C0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199" y="90047"/>
            <a:ext cx="10979989" cy="1255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риски для пациента в процессе Исследования, предупреждение их реализации и коррекция последствий развития.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4B784FDB-02E6-5BA3-19BD-6629F5E80A6A}"/>
              </a:ext>
            </a:extLst>
          </p:cNvPr>
          <p:cNvSpPr txBox="1">
            <a:spLocks/>
          </p:cNvSpPr>
          <p:nvPr/>
        </p:nvSpPr>
        <p:spPr>
          <a:xfrm>
            <a:off x="838199" y="3211577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Угроза жизни и здоровью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="" xmlns:a16="http://schemas.microsoft.com/office/drawing/2014/main" id="{DE84D3C1-E8E9-A7BF-71CD-DC8F13A54211}"/>
              </a:ext>
            </a:extLst>
          </p:cNvPr>
          <p:cNvSpPr txBox="1">
            <a:spLocks/>
          </p:cNvSpPr>
          <p:nvPr/>
        </p:nvSpPr>
        <p:spPr>
          <a:xfrm>
            <a:off x="838199" y="4023526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Методы коррекции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="" xmlns:a16="http://schemas.microsoft.com/office/drawing/2014/main" id="{385C82FC-3EDE-C581-7A3F-45441D7D63B3}"/>
              </a:ext>
            </a:extLst>
          </p:cNvPr>
          <p:cNvSpPr txBox="1">
            <a:spLocks/>
          </p:cNvSpPr>
          <p:nvPr/>
        </p:nvSpPr>
        <p:spPr>
          <a:xfrm>
            <a:off x="838199" y="4729224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Наличие всего необходимого для коррекции в НПЦ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="" xmlns:a16="http://schemas.microsoft.com/office/drawing/2014/main" id="{6B8E6265-9401-A714-67BB-6B76254A6FF6}"/>
              </a:ext>
            </a:extLst>
          </p:cNvPr>
          <p:cNvSpPr txBox="1">
            <a:spLocks/>
          </p:cNvSpPr>
          <p:nvPr/>
        </p:nvSpPr>
        <p:spPr>
          <a:xfrm>
            <a:off x="838199" y="5546458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Форма гарантии для пациента</a:t>
            </a:r>
          </a:p>
        </p:txBody>
      </p: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9F62659A-2FA5-BC99-3787-8E289C5A544D}"/>
              </a:ext>
            </a:extLst>
          </p:cNvPr>
          <p:cNvSpPr txBox="1">
            <a:spLocks/>
          </p:cNvSpPr>
          <p:nvPr/>
        </p:nvSpPr>
        <p:spPr>
          <a:xfrm>
            <a:off x="838199" y="2505879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Вероятность 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201996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C7FC7C7-083D-766F-A7BB-3035BF6AB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78637"/>
            <a:ext cx="10515600" cy="745046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Риск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F224F808-F0F2-CA0F-5A3F-F61C7DA0C0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199" y="90047"/>
            <a:ext cx="10979989" cy="1255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риски для пациента в процессе Исследования, предупреждение их реализации и коррекция последствий развития.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4B784FDB-02E6-5BA3-19BD-6629F5E80A6A}"/>
              </a:ext>
            </a:extLst>
          </p:cNvPr>
          <p:cNvSpPr txBox="1">
            <a:spLocks/>
          </p:cNvSpPr>
          <p:nvPr/>
        </p:nvSpPr>
        <p:spPr>
          <a:xfrm>
            <a:off x="838199" y="3211577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Угроза жизни и здоровью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="" xmlns:a16="http://schemas.microsoft.com/office/drawing/2014/main" id="{DE84D3C1-E8E9-A7BF-71CD-DC8F13A54211}"/>
              </a:ext>
            </a:extLst>
          </p:cNvPr>
          <p:cNvSpPr txBox="1">
            <a:spLocks/>
          </p:cNvSpPr>
          <p:nvPr/>
        </p:nvSpPr>
        <p:spPr>
          <a:xfrm>
            <a:off x="838199" y="4023526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Методы коррекции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="" xmlns:a16="http://schemas.microsoft.com/office/drawing/2014/main" id="{385C82FC-3EDE-C581-7A3F-45441D7D63B3}"/>
              </a:ext>
            </a:extLst>
          </p:cNvPr>
          <p:cNvSpPr txBox="1">
            <a:spLocks/>
          </p:cNvSpPr>
          <p:nvPr/>
        </p:nvSpPr>
        <p:spPr>
          <a:xfrm>
            <a:off x="838199" y="4729224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Наличие всего необходимого для коррекции в НПЦ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="" xmlns:a16="http://schemas.microsoft.com/office/drawing/2014/main" id="{6B8E6265-9401-A714-67BB-6B76254A6FF6}"/>
              </a:ext>
            </a:extLst>
          </p:cNvPr>
          <p:cNvSpPr txBox="1">
            <a:spLocks/>
          </p:cNvSpPr>
          <p:nvPr/>
        </p:nvSpPr>
        <p:spPr>
          <a:xfrm>
            <a:off x="838199" y="5546458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Форма гарантии для пациента</a:t>
            </a:r>
          </a:p>
        </p:txBody>
      </p: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9F62659A-2FA5-BC99-3787-8E289C5A544D}"/>
              </a:ext>
            </a:extLst>
          </p:cNvPr>
          <p:cNvSpPr txBox="1">
            <a:spLocks/>
          </p:cNvSpPr>
          <p:nvPr/>
        </p:nvSpPr>
        <p:spPr>
          <a:xfrm>
            <a:off x="838199" y="2505879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Вероятность 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730411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4F9752-E942-82A7-07AB-524FDEB6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обращения с персональными данными участников исследования, их родных (законных представителей)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2254BE6-BFF3-D527-9D65-723D89B05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383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5909" y="205538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79027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>
            <a:off x="177553" y="123917"/>
            <a:ext cx="11904955" cy="3305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 sz="3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Актуальность</a:t>
            </a:r>
            <a:r>
              <a:rPr lang="en-US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исследования</a:t>
            </a:r>
            <a:endParaRPr sz="3200" b="1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buClr>
                <a:srgbClr val="000000"/>
              </a:buClr>
              <a:buSzPts val="3200"/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2" name="Google Shape;90;p14">
            <a:extLst>
              <a:ext uri="{FF2B5EF4-FFF2-40B4-BE49-F238E27FC236}">
                <a16:creationId xmlns="" xmlns:a16="http://schemas.microsoft.com/office/drawing/2014/main" id="{D3B5A5CF-6D74-AE8F-83F9-3FCCDE97DE91}"/>
              </a:ext>
            </a:extLst>
          </p:cNvPr>
          <p:cNvSpPr txBox="1">
            <a:spLocks/>
          </p:cNvSpPr>
          <p:nvPr/>
        </p:nvSpPr>
        <p:spPr>
          <a:xfrm>
            <a:off x="287045" y="3623094"/>
            <a:ext cx="11904955" cy="3110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spcBef>
                <a:spcPts val="0"/>
              </a:spcBef>
              <a:buClr>
                <a:srgbClr val="000000"/>
              </a:buClr>
              <a:buSzPts val="3200"/>
              <a:buFont typeface="Arial"/>
              <a:buNone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Цель и задачи</a:t>
            </a:r>
          </a:p>
          <a:p>
            <a:pPr marL="0" indent="0" algn="ctr">
              <a:buClr>
                <a:srgbClr val="000000"/>
              </a:buClr>
              <a:buSzPts val="3200"/>
              <a:buFont typeface="Arial"/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SzPts val="2400"/>
              <a:buFont typeface="Arial"/>
              <a:buNone/>
            </a:pPr>
            <a:endParaRPr lang="ru-RU"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buSzPts val="2400"/>
              <a:buFont typeface="Arial"/>
              <a:buNone/>
            </a:pPr>
            <a:endParaRPr lang="ru-RU"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50800">
              <a:buSzPts val="2800"/>
              <a:buFont typeface="Arial"/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Научная новизна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algn="just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Впервые в России проводится оценка и разработка малотравматичной методики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трансконъюнктивального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ботулотоксина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 А в глазодвигательные мышцы при лечении нистагма у детей.</a:t>
            </a:r>
          </a:p>
          <a:p>
            <a:pPr marL="342900" algn="just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и внедрение данного метода позволяет одномоментно воздействовать на глазодвигательные мышцы наименее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травматичным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и способствовать физиологическому развитию зрительных функций.</a:t>
            </a:r>
          </a:p>
          <a:p>
            <a:pPr marL="342900" algn="just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Разработанная методика позволит минимизировать психологическую травму ребенка, исключая необходимость длительного нахождения в стационаре после оперативного лечения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82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/>
          </p:nvPr>
        </p:nvSpPr>
        <p:spPr>
          <a:xfrm>
            <a:off x="838200" y="178177"/>
            <a:ext cx="10515600" cy="90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  <a:sym typeface="Times New Roman"/>
              </a:rPr>
              <a:t>Ожидаемые результаты</a:t>
            </a:r>
            <a:endParaRPr dirty="0"/>
          </a:p>
        </p:txBody>
      </p:sp>
      <p:sp>
        <p:nvSpPr>
          <p:cNvPr id="2" name="Google Shape;105;p17">
            <a:extLst>
              <a:ext uri="{FF2B5EF4-FFF2-40B4-BE49-F238E27FC236}">
                <a16:creationId xmlns="" xmlns:a16="http://schemas.microsoft.com/office/drawing/2014/main" id="{AA0F6DEC-F9A4-06F8-CCA0-2D52798BD4A5}"/>
              </a:ext>
            </a:extLst>
          </p:cNvPr>
          <p:cNvSpPr txBox="1">
            <a:spLocks/>
          </p:cNvSpPr>
          <p:nvPr/>
        </p:nvSpPr>
        <p:spPr>
          <a:xfrm>
            <a:off x="838200" y="2008561"/>
            <a:ext cx="10515600" cy="3408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4400"/>
              <a:buFont typeface="Times New Roman"/>
              <a:buNone/>
            </a:pPr>
            <a:r>
              <a:rPr lang="ru-RU" sz="3200" b="1" dirty="0">
                <a:latin typeface="Times New Roman"/>
                <a:ea typeface="Times New Roman"/>
                <a:cs typeface="Times New Roman"/>
                <a:sym typeface="Times New Roman"/>
              </a:rPr>
              <a:t>Соотнесение предполагаемых рисков для участников Исследования с ценностью полученных результатов:</a:t>
            </a:r>
          </a:p>
          <a:p>
            <a:pPr algn="ctr">
              <a:buSzPts val="4400"/>
              <a:buFont typeface="Times New Roman"/>
              <a:buNone/>
            </a:pPr>
            <a:r>
              <a:rPr lang="ru-RU" sz="3200" b="1" dirty="0">
                <a:latin typeface="Times New Roman"/>
                <a:cs typeface="Times New Roman"/>
                <a:sym typeface="Times New Roman"/>
              </a:rPr>
              <a:t>А) Научной</a:t>
            </a:r>
          </a:p>
          <a:p>
            <a:pPr algn="ctr">
              <a:buSzPts val="4400"/>
              <a:buFont typeface="Times New Roman"/>
              <a:buNone/>
            </a:pPr>
            <a:r>
              <a:rPr lang="ru-RU" sz="3200" b="1" dirty="0">
                <a:latin typeface="Times New Roman"/>
                <a:cs typeface="Times New Roman"/>
                <a:sym typeface="Times New Roman"/>
              </a:rPr>
              <a:t>Б) Практической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171450" y="247650"/>
            <a:ext cx="11887200" cy="627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Материалы</a:t>
            </a:r>
            <a:r>
              <a:rPr lang="en-US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и </a:t>
            </a:r>
            <a:r>
              <a:rPr lang="en-US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методы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Планируемое количество пациентов и длительность их участия в исследовании:</a:t>
            </a:r>
          </a:p>
          <a:p>
            <a:pPr marL="11430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включения: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5713" indent="-266700"/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исключения: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154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Дизайн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исследования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5910" y="1368425"/>
            <a:ext cx="10515600" cy="4022282"/>
          </a:xfrm>
        </p:spPr>
        <p:txBody>
          <a:bodyPr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Ретроспективное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проспективное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исследование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Группы пациентов: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 группа –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 группа –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 группа –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 анализа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17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C7FC7C7-083D-766F-A7BB-3035BF6AB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745046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Частота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F224F808-F0F2-CA0F-5A3F-F61C7DA0C0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Побочные эффекты от проводимого лечения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4B784FDB-02E6-5BA3-19BD-6629F5E80A6A}"/>
              </a:ext>
            </a:extLst>
          </p:cNvPr>
          <p:cNvSpPr txBox="1">
            <a:spLocks/>
          </p:cNvSpPr>
          <p:nvPr/>
        </p:nvSpPr>
        <p:spPr>
          <a:xfrm>
            <a:off x="838200" y="2594965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buFont typeface="Arial"/>
              <a:buNone/>
            </a:pPr>
            <a:r>
              <a:rPr lang="ru-RU" dirty="0"/>
              <a:t>Угроза жизни и здоровью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="" xmlns:a16="http://schemas.microsoft.com/office/drawing/2014/main" id="{DE84D3C1-E8E9-A7BF-71CD-DC8F13A54211}"/>
              </a:ext>
            </a:extLst>
          </p:cNvPr>
          <p:cNvSpPr txBox="1">
            <a:spLocks/>
          </p:cNvSpPr>
          <p:nvPr/>
        </p:nvSpPr>
        <p:spPr>
          <a:xfrm>
            <a:off x="838200" y="3412199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buFont typeface="Arial"/>
              <a:buNone/>
            </a:pPr>
            <a:r>
              <a:rPr lang="ru-RU" dirty="0"/>
              <a:t>Методы коррекции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="" xmlns:a16="http://schemas.microsoft.com/office/drawing/2014/main" id="{385C82FC-3EDE-C581-7A3F-45441D7D63B3}"/>
              </a:ext>
            </a:extLst>
          </p:cNvPr>
          <p:cNvSpPr txBox="1">
            <a:spLocks/>
          </p:cNvSpPr>
          <p:nvPr/>
        </p:nvSpPr>
        <p:spPr>
          <a:xfrm>
            <a:off x="838200" y="4283827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buFont typeface="Arial"/>
              <a:buNone/>
            </a:pPr>
            <a:r>
              <a:rPr lang="ru-RU" dirty="0"/>
              <a:t>Наличие всего необходимого для коррекции в НПЦ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="" xmlns:a16="http://schemas.microsoft.com/office/drawing/2014/main" id="{6B8E6265-9401-A714-67BB-6B76254A6FF6}"/>
              </a:ext>
            </a:extLst>
          </p:cNvPr>
          <p:cNvSpPr txBox="1">
            <a:spLocks/>
          </p:cNvSpPr>
          <p:nvPr/>
        </p:nvSpPr>
        <p:spPr>
          <a:xfrm>
            <a:off x="838200" y="5028873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buFont typeface="Arial"/>
              <a:buNone/>
            </a:pPr>
            <a:r>
              <a:rPr lang="ru-RU" dirty="0"/>
              <a:t>Форма гарантии для пациента</a:t>
            </a:r>
          </a:p>
        </p:txBody>
      </p:sp>
    </p:spTree>
    <p:extLst>
      <p:ext uri="{BB962C8B-B14F-4D97-AF65-F5344CB8AC3E}">
        <p14:creationId xmlns:p14="http://schemas.microsoft.com/office/powerpoint/2010/main" val="92768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21CBD6-A1E7-0499-E876-1CC24631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atin typeface="Times New Roman" panose="02020603050405020304" pitchFamily="18" charset="0"/>
                <a:ea typeface="TimesNewRomanPSMT"/>
              </a:rPr>
              <a:t>К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NewRomanPSMT"/>
              </a:rPr>
              <a:t>онтроль за состоянием здоровья участников исследования </a:t>
            </a:r>
            <a:endParaRPr lang="ru-RU" sz="40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DE82C23-A486-CB43-8105-E8DA5B7406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13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C7FC7C7-083D-766F-A7BB-3035BF6AB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78637"/>
            <a:ext cx="10515600" cy="745046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Риск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F224F808-F0F2-CA0F-5A3F-F61C7DA0C0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199" y="90047"/>
            <a:ext cx="10979989" cy="1255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риски для пациента в процессе Исследования, предупреждение их реализации и коррекция последствий развития.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4B784FDB-02E6-5BA3-19BD-6629F5E80A6A}"/>
              </a:ext>
            </a:extLst>
          </p:cNvPr>
          <p:cNvSpPr txBox="1">
            <a:spLocks/>
          </p:cNvSpPr>
          <p:nvPr/>
        </p:nvSpPr>
        <p:spPr>
          <a:xfrm>
            <a:off x="838199" y="3211577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Угроза жизни и здоровью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="" xmlns:a16="http://schemas.microsoft.com/office/drawing/2014/main" id="{DE84D3C1-E8E9-A7BF-71CD-DC8F13A54211}"/>
              </a:ext>
            </a:extLst>
          </p:cNvPr>
          <p:cNvSpPr txBox="1">
            <a:spLocks/>
          </p:cNvSpPr>
          <p:nvPr/>
        </p:nvSpPr>
        <p:spPr>
          <a:xfrm>
            <a:off x="838199" y="4023526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Методы коррекции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="" xmlns:a16="http://schemas.microsoft.com/office/drawing/2014/main" id="{385C82FC-3EDE-C581-7A3F-45441D7D63B3}"/>
              </a:ext>
            </a:extLst>
          </p:cNvPr>
          <p:cNvSpPr txBox="1">
            <a:spLocks/>
          </p:cNvSpPr>
          <p:nvPr/>
        </p:nvSpPr>
        <p:spPr>
          <a:xfrm>
            <a:off x="838199" y="4729224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Наличие всего необходимого для коррекции в НПЦ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="" xmlns:a16="http://schemas.microsoft.com/office/drawing/2014/main" id="{6B8E6265-9401-A714-67BB-6B76254A6FF6}"/>
              </a:ext>
            </a:extLst>
          </p:cNvPr>
          <p:cNvSpPr txBox="1">
            <a:spLocks/>
          </p:cNvSpPr>
          <p:nvPr/>
        </p:nvSpPr>
        <p:spPr>
          <a:xfrm>
            <a:off x="838199" y="5546458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Форма гарантии для пациента</a:t>
            </a:r>
          </a:p>
        </p:txBody>
      </p: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9F62659A-2FA5-BC99-3787-8E289C5A544D}"/>
              </a:ext>
            </a:extLst>
          </p:cNvPr>
          <p:cNvSpPr txBox="1">
            <a:spLocks/>
          </p:cNvSpPr>
          <p:nvPr/>
        </p:nvSpPr>
        <p:spPr>
          <a:xfrm>
            <a:off x="838199" y="2505879"/>
            <a:ext cx="10515600" cy="74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Вероятность 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31140431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363</Words>
  <Application>Microsoft Office PowerPoint</Application>
  <PresentationFormat>Произвольный</PresentationFormat>
  <Paragraphs>80</Paragraphs>
  <Slides>14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«ТЕМА»</vt:lpstr>
      <vt:lpstr>Презентация PowerPoint</vt:lpstr>
      <vt:lpstr>Научная новизна</vt:lpstr>
      <vt:lpstr>Ожидаемые результаты</vt:lpstr>
      <vt:lpstr>Презентация PowerPoint</vt:lpstr>
      <vt:lpstr>Дизайн исследования</vt:lpstr>
      <vt:lpstr>Побочные эффекты от проводимого лечения</vt:lpstr>
      <vt:lpstr>Контроль за состоянием здоровья участников исследования </vt:lpstr>
      <vt:lpstr>Иные риски для пациента в процессе Исследования, предупреждение их реализации и коррекция последствий развития.</vt:lpstr>
      <vt:lpstr>Иные риски для пациента в процессе Исследования, предупреждение их реализации и коррекция последствий развития.</vt:lpstr>
      <vt:lpstr>Иные риски для пациента в процессе Исследования, предупреждение их реализации и коррекция последствий развития.</vt:lpstr>
      <vt:lpstr>Иные риски для пациента в процессе Исследования, предупреждение их реализации и коррекция последствий развития.</vt:lpstr>
      <vt:lpstr>Порядок обращения с персональными данными участников исследования, их родных (законных представителей)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«Уровень циркулирующей опухолевой ДНК после радикального хирургического лечения больных немелкоклеточным раком легкого в качестве прогностического биомаркера рецидива заболевания»</dc:title>
  <dc:creator>Голубцова Наталья Валерьевна</dc:creator>
  <cp:lastModifiedBy>User</cp:lastModifiedBy>
  <cp:revision>32</cp:revision>
  <dcterms:modified xsi:type="dcterms:W3CDTF">2025-07-23T07:07:20Z</dcterms:modified>
</cp:coreProperties>
</file>